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96" r:id="rId3"/>
    <p:sldMasterId id="2147483700" r:id="rId4"/>
    <p:sldMasterId id="2147483704" r:id="rId5"/>
  </p:sldMasterIdLst>
  <p:notesMasterIdLst>
    <p:notesMasterId r:id="rId77"/>
  </p:notesMasterIdLst>
  <p:handoutMasterIdLst>
    <p:handoutMasterId r:id="rId78"/>
  </p:handoutMasterIdLst>
  <p:sldIdLst>
    <p:sldId id="257" r:id="rId6"/>
    <p:sldId id="258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59" r:id="rId15"/>
    <p:sldId id="276" r:id="rId16"/>
    <p:sldId id="277" r:id="rId17"/>
    <p:sldId id="278" r:id="rId18"/>
    <p:sldId id="279" r:id="rId19"/>
    <p:sldId id="333" r:id="rId20"/>
    <p:sldId id="281" r:id="rId21"/>
    <p:sldId id="282" r:id="rId22"/>
    <p:sldId id="336" r:id="rId23"/>
    <p:sldId id="283" r:id="rId24"/>
    <p:sldId id="284" r:id="rId25"/>
    <p:sldId id="294" r:id="rId26"/>
    <p:sldId id="332" r:id="rId27"/>
    <p:sldId id="331" r:id="rId28"/>
    <p:sldId id="291" r:id="rId29"/>
    <p:sldId id="295" r:id="rId30"/>
    <p:sldId id="296" r:id="rId31"/>
    <p:sldId id="297" r:id="rId32"/>
    <p:sldId id="298" r:id="rId33"/>
    <p:sldId id="299" r:id="rId34"/>
    <p:sldId id="303" r:id="rId35"/>
    <p:sldId id="327" r:id="rId36"/>
    <p:sldId id="328" r:id="rId37"/>
    <p:sldId id="329" r:id="rId38"/>
    <p:sldId id="330" r:id="rId39"/>
    <p:sldId id="334" r:id="rId40"/>
    <p:sldId id="280" r:id="rId41"/>
    <p:sldId id="337" r:id="rId42"/>
    <p:sldId id="335" r:id="rId43"/>
    <p:sldId id="339" r:id="rId44"/>
    <p:sldId id="285" r:id="rId45"/>
    <p:sldId id="286" r:id="rId46"/>
    <p:sldId id="287" r:id="rId47"/>
    <p:sldId id="288" r:id="rId48"/>
    <p:sldId id="289" r:id="rId49"/>
    <p:sldId id="290" r:id="rId50"/>
    <p:sldId id="292" r:id="rId51"/>
    <p:sldId id="293" r:id="rId52"/>
    <p:sldId id="304" r:id="rId53"/>
    <p:sldId id="340" r:id="rId54"/>
    <p:sldId id="341" r:id="rId55"/>
    <p:sldId id="305" r:id="rId56"/>
    <p:sldId id="306" r:id="rId57"/>
    <p:sldId id="307" r:id="rId58"/>
    <p:sldId id="308" r:id="rId59"/>
    <p:sldId id="309" r:id="rId60"/>
    <p:sldId id="311" r:id="rId61"/>
    <p:sldId id="312" r:id="rId62"/>
    <p:sldId id="313" r:id="rId63"/>
    <p:sldId id="315" r:id="rId64"/>
    <p:sldId id="314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hom" id="{2BA19414-F9C1-4074-8A3C-E31E7A59DDA1}">
          <p14:sldIdLst>
            <p14:sldId id="257"/>
            <p14:sldId id="258"/>
          </p14:sldIdLst>
        </p14:section>
        <p14:section name="Muc luc - Tom tat" id="{3ACAC839-A517-4BF8-9F71-B663E20E821B}">
          <p14:sldIdLst>
            <p14:sldId id="267"/>
          </p14:sldIdLst>
        </p14:section>
        <p14:section name="De tai" id="{EDC9111F-FF30-4B4E-862A-2A6EFA0F4E9D}">
          <p14:sldIdLst>
            <p14:sldId id="269"/>
            <p14:sldId id="270"/>
            <p14:sldId id="271"/>
            <p14:sldId id="272"/>
            <p14:sldId id="273"/>
            <p14:sldId id="274"/>
            <p14:sldId id="259"/>
            <p14:sldId id="276"/>
            <p14:sldId id="277"/>
            <p14:sldId id="278"/>
            <p14:sldId id="279"/>
            <p14:sldId id="333"/>
          </p14:sldIdLst>
        </p14:section>
        <p14:section name="Cong nghe" id="{63CF2D06-3C5D-4552-A063-051405335795}">
          <p14:sldIdLst>
            <p14:sldId id="281"/>
          </p14:sldIdLst>
        </p14:section>
        <p14:section name="Thiet ke" id="{B53CE168-F10C-4EED-8356-CF14537FBB36}">
          <p14:sldIdLst>
            <p14:sldId id="282"/>
            <p14:sldId id="336"/>
            <p14:sldId id="283"/>
            <p14:sldId id="284"/>
            <p14:sldId id="294"/>
            <p14:sldId id="332"/>
            <p14:sldId id="331"/>
            <p14:sldId id="291"/>
            <p14:sldId id="295"/>
            <p14:sldId id="296"/>
            <p14:sldId id="297"/>
            <p14:sldId id="298"/>
          </p14:sldIdLst>
        </p14:section>
        <p14:section name="Hien thuc - Demo" id="{42B5F99F-5F50-4D4A-8AE0-690A11D972C3}">
          <p14:sldIdLst>
            <p14:sldId id="299"/>
            <p14:sldId id="303"/>
          </p14:sldIdLst>
        </p14:section>
        <p14:section name="Tong ket" id="{BE55E02D-9E93-4FDD-A81C-73DCBE93A1FF}">
          <p14:sldIdLst>
            <p14:sldId id="327"/>
            <p14:sldId id="328"/>
            <p14:sldId id="329"/>
            <p14:sldId id="330"/>
            <p14:sldId id="334"/>
          </p14:sldIdLst>
        </p14:section>
        <p14:section name="Tham khao" id="{DCB000BF-E8A9-47A8-BF12-56E8980E91F0}">
          <p14:sldIdLst>
            <p14:sldId id="280"/>
            <p14:sldId id="337"/>
          </p14:sldIdLst>
        </p14:section>
        <p14:section name="Phu luc" id="{FF37F4D6-7950-483A-BFBA-B432F3394AF1}">
          <p14:sldIdLst>
            <p14:sldId id="335"/>
            <p14:sldId id="339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304"/>
            <p14:sldId id="340"/>
            <p14:sldId id="341"/>
            <p14:sldId id="305"/>
            <p14:sldId id="306"/>
            <p14:sldId id="307"/>
            <p14:sldId id="308"/>
            <p14:sldId id="309"/>
            <p14:sldId id="311"/>
            <p14:sldId id="312"/>
            <p14:sldId id="313"/>
            <p14:sldId id="315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176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62" autoAdjust="0"/>
  </p:normalViewPr>
  <p:slideViewPr>
    <p:cSldViewPr snapToGrid="0">
      <p:cViewPr varScale="1">
        <p:scale>
          <a:sx n="82" d="100"/>
          <a:sy n="82" d="100"/>
        </p:scale>
        <p:origin x="614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36" y="68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5444"/>
    </p:cViewPr>
  </p:sorterViewPr>
  <p:notesViewPr>
    <p:cSldViewPr snapToGrid="0"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Tham khảo giá sản</a:t>
            </a:r>
            <a:r>
              <a:rPr lang="en-US" baseline="0"/>
              <a:t> phẩm từ</a:t>
            </a:r>
            <a:r>
              <a:rPr lang="en-US"/>
              <a:t> các nguồn khác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Tham khảo giá từ các nguồn khác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Có</c:v>
                </c:pt>
                <c:pt idx="1">
                  <c:v>Không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97.9</c:v>
                </c:pt>
                <c:pt idx="1">
                  <c:v>2.1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Tin tưởng vào chức năng Đánh giá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Có</c:v>
                </c:pt>
                <c:pt idx="1">
                  <c:v>Không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64.8</c:v>
                </c:pt>
                <c:pt idx="1">
                  <c:v>35.200000000000003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mtClean="0"/>
              <a:t>Giới</a:t>
            </a:r>
            <a:r>
              <a:rPr lang="en-US" baseline="0" smtClean="0"/>
              <a:t> tính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Giới tính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Nam</c:v>
                </c:pt>
                <c:pt idx="1">
                  <c:v>Nữ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0.53500000000000003</c:v>
                </c:pt>
                <c:pt idx="1">
                  <c:v>0.46500000000000002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Cần thiết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Lựa chọn vị trí giao dịch bằng Map</c:v>
                </c:pt>
                <c:pt idx="1">
                  <c:v>Giới hạn tin đăng để tránh spam (Hỗ trợ tự động xóa)</c:v>
                </c:pt>
                <c:pt idx="2">
                  <c:v>Gợi ý giá sản phẩm</c:v>
                </c:pt>
                <c:pt idx="3">
                  <c:v>Matching (Tự động tìm kiếm sản phẩm cần bán, cần mua)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73.900000000000006</c:v>
                </c:pt>
                <c:pt idx="1">
                  <c:v>88</c:v>
                </c:pt>
                <c:pt idx="2">
                  <c:v>88.7</c:v>
                </c:pt>
                <c:pt idx="3">
                  <c:v>84.5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Không cần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Lựa chọn vị trí giao dịch bằng Map</c:v>
                </c:pt>
                <c:pt idx="1">
                  <c:v>Giới hạn tin đăng để tránh spam (Hỗ trợ tự động xóa)</c:v>
                </c:pt>
                <c:pt idx="2">
                  <c:v>Gợi ý giá sản phẩm</c:v>
                </c:pt>
                <c:pt idx="3">
                  <c:v>Matching (Tự động tìm kiếm sản phẩm cần bán, cần mua)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26.1</c:v>
                </c:pt>
                <c:pt idx="1">
                  <c:v>12</c:v>
                </c:pt>
                <c:pt idx="2">
                  <c:v>11.3</c:v>
                </c:pt>
                <c:pt idx="3">
                  <c:v>15.5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1324665616"/>
        <c:axId val="1324666160"/>
      </c:barChart>
      <c:catAx>
        <c:axId val="1324665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4666160"/>
        <c:crosses val="autoZero"/>
        <c:auto val="1"/>
        <c:lblAlgn val="ctr"/>
        <c:lblOffset val="100"/>
        <c:noMultiLvlLbl val="0"/>
      </c:catAx>
      <c:valAx>
        <c:axId val="132466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4665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5F53B-574D-4FED-ABC6-42C2EA0E58BF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5C12B-8CB0-4388-B9DE-B94C25140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096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E104C-5A30-4734-9A94-B375E77152A9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42DD-AF5D-4450-BEA4-AEFE32653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727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69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55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79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59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04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45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46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15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15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77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94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16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76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75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4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08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28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57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69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80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900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46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61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212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1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3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0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66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1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44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94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4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452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66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002-KIMS BUSINESS\007-bizdesign.tv\000-PPT FOR KMONG\PSD\13-05-14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16" y="862365"/>
            <a:ext cx="4560219" cy="398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895769" y="1016034"/>
            <a:ext cx="4194131" cy="259076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3733" baseline="0"/>
            </a:lvl1pPr>
          </a:lstStyle>
          <a:p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025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974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altLang="ko-KR" dirty="0" smtClean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918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264352" cy="1179288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 smtClean="0"/>
              <a:t>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960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 smtClean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54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88"/>
            <a:ext cx="9264352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186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1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9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11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960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88"/>
            <a:ext cx="9264352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4825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464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148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95850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48894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806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91907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451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422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581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564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4575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06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1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890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078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A661E7-55AD-4662-9F0C-9CBD4108388E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5345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066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167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8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81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8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69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A661E7-55AD-4662-9F0C-9CBD4108388E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77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5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167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79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86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730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76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5359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 Văn Tốt </a:t>
            </a:r>
            <a:r>
              <a:rPr lang="en-US" sz="280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endParaRPr lang="en-US" sz="240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4000" b="1">
                <a:ln w="19050">
                  <a:solidFill>
                    <a:prstClr val="black"/>
                  </a:solidFill>
                </a:ln>
                <a:solidFill>
                  <a:prstClr val="black"/>
                </a:solidFill>
                <a:latin typeface="UTM Nyala" panose="02040603050506020204" pitchFamily="18" charset="0"/>
              </a:rPr>
              <a:t>XÂY DỰNG TRANG WEB VÀ ỨNG DỤNG DI ĐỘNG</a:t>
            </a:r>
          </a:p>
          <a:p>
            <a:pPr algn="ctr"/>
            <a:r>
              <a:rPr lang="en-US" sz="4000" b="1">
                <a:ln w="19050">
                  <a:solidFill>
                    <a:prstClr val="black"/>
                  </a:solidFill>
                </a:ln>
                <a:solidFill>
                  <a:prstClr val="black"/>
                </a:solidFill>
                <a:latin typeface="UTM Nyala" panose="02040603050506020204" pitchFamily="18" charset="0"/>
              </a:rPr>
              <a:t>HỖ TRỢ GIAO DỊCH &amp; MUA </a:t>
            </a:r>
            <a:r>
              <a:rPr lang="en-US" sz="4000" b="1" smtClean="0">
                <a:ln w="19050">
                  <a:solidFill>
                    <a:prstClr val="black"/>
                  </a:solidFill>
                </a:ln>
                <a:solidFill>
                  <a:prstClr val="black"/>
                </a:solidFill>
                <a:latin typeface="UTM Nyala" panose="02040603050506020204" pitchFamily="18" charset="0"/>
              </a:rPr>
              <a:t>BÁN TRỰC TUYẾN</a:t>
            </a:r>
            <a:endParaRPr lang="en-US" sz="4000" b="1">
              <a:ln w="19050">
                <a:solidFill>
                  <a:prstClr val="black"/>
                </a:solidFill>
              </a:ln>
              <a:solidFill>
                <a:prstClr val="black"/>
              </a:solidFill>
              <a:latin typeface="UTM Nyala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264" y="289249"/>
            <a:ext cx="956338" cy="942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0121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Đại Học Bách Khoa Thành Phố Hồ Chí Minh</a:t>
            </a:r>
          </a:p>
          <a:p>
            <a:pPr algn="ctr"/>
            <a:r>
              <a:rPr lang="en-US" sz="240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Khoa Khoa Học &amp; Kỹ Thuật Máy Tính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6" y="289249"/>
            <a:ext cx="1051248" cy="1051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3" y="4545242"/>
            <a:ext cx="108857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prstClr val="black"/>
                </a:solidFill>
                <a:latin typeface="UTM Nyala" panose="02040603050506020204" pitchFamily="18" charset="0"/>
              </a:rPr>
              <a:t>GVHD:</a:t>
            </a:r>
            <a:r>
              <a:rPr lang="en-US" sz="3200">
                <a:solidFill>
                  <a:prstClr val="black"/>
                </a:solidFill>
                <a:latin typeface="UTM Nyala" panose="02040603050506020204" pitchFamily="18" charset="0"/>
              </a:rPr>
              <a:t> ThS. Lê Thị Kim Tuyến</a:t>
            </a:r>
            <a:endParaRPr lang="en-US" sz="3200" b="1">
              <a:solidFill>
                <a:prstClr val="black"/>
              </a:solidFill>
              <a:latin typeface="UTM Nyala" panose="02040603050506020204" pitchFamily="18" charset="0"/>
            </a:endParaRPr>
          </a:p>
          <a:p>
            <a:pPr algn="ctr"/>
            <a:r>
              <a:rPr lang="en-US" sz="3200" b="1">
                <a:solidFill>
                  <a:prstClr val="black"/>
                </a:solidFill>
                <a:latin typeface="UTM Nyala" panose="02040603050506020204" pitchFamily="18" charset="0"/>
              </a:rPr>
              <a:t>GVPB: </a:t>
            </a:r>
            <a:r>
              <a:rPr lang="en-US" sz="3200">
                <a:solidFill>
                  <a:prstClr val="black"/>
                </a:solidFill>
                <a:latin typeface="UTM Nyala" panose="02040603050506020204" pitchFamily="18" charset="0"/>
              </a:rPr>
              <a:t>ThS. </a:t>
            </a:r>
            <a:r>
              <a:rPr lang="en-US" sz="3200" smtClean="0">
                <a:solidFill>
                  <a:prstClr val="black"/>
                </a:solidFill>
                <a:latin typeface="UTM Nyala" panose="02040603050506020204" pitchFamily="18" charset="0"/>
              </a:rPr>
              <a:t>Nguyễn Đình Thành</a:t>
            </a:r>
            <a:endParaRPr lang="en-US" sz="3200" b="1">
              <a:solidFill>
                <a:prstClr val="black"/>
              </a:solidFill>
              <a:latin typeface="UTM Nyala" panose="020406030505060202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2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5739475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en-US" altLang="ko-KR" sz="1600" b="1">
                <a:solidFill>
                  <a:prstClr val="white">
                    <a:lumMod val="65000"/>
                  </a:prstClr>
                </a:solidFill>
                <a:latin typeface="Calibri" pitchFamily="34" charset="0"/>
                <a:cs typeface="Calibri" pitchFamily="34" charset="0"/>
              </a:rPr>
              <a:t>HỖ TRỢ GIAO DỊCH &amp; MUA BÁN TRỰC TUYẾN</a:t>
            </a: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0" y="5009490"/>
            <a:ext cx="1219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48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cs typeface="Calibri" pitchFamily="34" charset="0"/>
              </a:rPr>
              <a:t>VietMarketPlace</a:t>
            </a:r>
            <a:endParaRPr lang="en-US" altLang="ko-KR" sz="4800" b="1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" b="68277"/>
          <a:stretch/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39" y="4766143"/>
            <a:ext cx="3241321" cy="3241321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A661E7-55AD-4662-9F0C-9CBD4108388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mtClean="0"/>
              <a:t>Thực hiện khảo sát</a:t>
            </a:r>
            <a:endParaRPr lang="en-US" sz="3200"/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058907377"/>
              </p:ext>
            </p:extLst>
          </p:nvPr>
        </p:nvGraphicFramePr>
        <p:xfrm>
          <a:off x="3464767" y="2239346"/>
          <a:ext cx="4606213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931981025"/>
              </p:ext>
            </p:extLst>
          </p:nvPr>
        </p:nvGraphicFramePr>
        <p:xfrm>
          <a:off x="8126963" y="2239347"/>
          <a:ext cx="4065037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/>
          <p:cNvGraphicFramePr/>
          <p:nvPr>
            <p:extLst>
              <p:ext uri="{D42A27DB-BD31-4B8C-83A1-F6EECF244321}">
                <p14:modId xmlns:p14="http://schemas.microsoft.com/office/powerpoint/2010/main" val="1883469972"/>
              </p:ext>
            </p:extLst>
          </p:nvPr>
        </p:nvGraphicFramePr>
        <p:xfrm>
          <a:off x="0" y="2242456"/>
          <a:ext cx="3377682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Content Placeholder 5"/>
          <p:cNvSpPr>
            <a:spLocks noGrp="1"/>
          </p:cNvSpPr>
          <p:nvPr>
            <p:ph idx="1"/>
          </p:nvPr>
        </p:nvSpPr>
        <p:spPr>
          <a:xfrm>
            <a:off x="431368" y="6243803"/>
            <a:ext cx="11329259" cy="614197"/>
          </a:xfrm>
        </p:spPr>
        <p:txBody>
          <a:bodyPr/>
          <a:lstStyle/>
          <a:p>
            <a:pPr algn="ctr"/>
            <a:r>
              <a:rPr lang="en-US" sz="2400" smtClean="0"/>
              <a:t>* </a:t>
            </a:r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Khảo sát 142 người</a:t>
            </a:r>
            <a:endParaRPr lang="en-US" sz="2400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mtClean="0"/>
              <a:t>Thực hiện khảo sát</a:t>
            </a:r>
            <a:endParaRPr lang="en-US" sz="320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556861193"/>
              </p:ext>
            </p:extLst>
          </p:nvPr>
        </p:nvGraphicFramePr>
        <p:xfrm>
          <a:off x="1611085" y="1403223"/>
          <a:ext cx="8988490" cy="5243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7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smtClean="0">
                <a:latin typeface="Arial" pitchFamily="34" charset="0"/>
                <a:cs typeface="Arial" pitchFamily="34" charset="0"/>
              </a:rPr>
              <a:t>Mục tiêu đề tài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/>
            </a:pPr>
            <a:r>
              <a:rPr lang="en-US" smtClean="0"/>
              <a:t>GIỚI THIỆU ĐỀ TÀI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9775" y="2122984"/>
            <a:ext cx="106524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Các </a:t>
            </a: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Chức Năng Cơ Bản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của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web: đăng ký, đăng nhập, khôi phục mật khẩu, đăng tin Rao bán/Tìm mua, xem thông tin liên hệ người đăng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tin, thanh toán trực tuyến(PayPal).</a:t>
            </a:r>
            <a:endParaRPr lang="en-US" sz="32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Có </a:t>
            </a: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Hệ Thống Quản Lý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dành cho người quản lý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4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2907" y="1782685"/>
            <a:ext cx="107861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Đánh Giá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người đăng tin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Chọn Vị Trí Giao Dịch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bằng Map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Giới </a:t>
            </a:r>
            <a:r>
              <a:rPr lang="en-US" sz="3200" b="1" i="1">
                <a:latin typeface="Times New Roman" panose="02020603050405020304" pitchFamily="18" charset="0"/>
                <a:ea typeface="Calibri" panose="020F0502020204030204" pitchFamily="34" charset="0"/>
              </a:rPr>
              <a:t>hạn tin </a:t>
            </a: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đăng + Tự động xóa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600">
                <a:latin typeface="Times New Roman" panose="02020603050405020304" pitchFamily="18" charset="0"/>
                <a:ea typeface="Calibri" panose="020F0502020204030204" pitchFamily="34" charset="0"/>
              </a:rPr>
              <a:t>Chức năng </a:t>
            </a:r>
            <a:r>
              <a:rPr lang="en-US" sz="3600" b="1" i="1">
                <a:latin typeface="Times New Roman" panose="02020603050405020304" pitchFamily="18" charset="0"/>
                <a:ea typeface="Calibri" panose="020F0502020204030204" pitchFamily="34" charset="0"/>
              </a:rPr>
              <a:t>Tham khảo </a:t>
            </a:r>
            <a:r>
              <a:rPr lang="en-US" sz="36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600" smtClean="0">
                <a:latin typeface="Times New Roman" panose="02020603050405020304" pitchFamily="18" charset="0"/>
                <a:ea typeface="Calibri" panose="020F0502020204030204" pitchFamily="34" charset="0"/>
              </a:rPr>
              <a:t>Chức </a:t>
            </a:r>
            <a:r>
              <a:rPr lang="en-US" sz="3600">
                <a:latin typeface="Times New Roman" panose="02020603050405020304" pitchFamily="18" charset="0"/>
                <a:ea typeface="Calibri" panose="020F0502020204030204" pitchFamily="34" charset="0"/>
              </a:rPr>
              <a:t>năng </a:t>
            </a:r>
            <a:r>
              <a:rPr lang="en-US" sz="36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Matching + Real-time notifications</a:t>
            </a:r>
            <a:endParaRPr lang="en-US" sz="3600" b="1" i="1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pPr algn="ctr"/>
            <a:r>
              <a:rPr lang="en-US" sz="4000" smtClean="0"/>
              <a:t>Chức năng khác</a:t>
            </a:r>
            <a:endParaRPr lang="en-US" sz="4000" dirty="0"/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4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7381" y="1179288"/>
            <a:ext cx="11329259" cy="61419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>
                <a:latin typeface="Arial" pitchFamily="34" charset="0"/>
                <a:cs typeface="Arial" pitchFamily="34" charset="0"/>
              </a:rPr>
              <a:t>Giới hạn LVTN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/>
            </a:pPr>
            <a:r>
              <a:rPr lang="en-US" smtClean="0"/>
              <a:t>GIỚI THIỆU ĐỀ TÀI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9775" y="1595021"/>
            <a:ext cx="1065245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Đăng tin, tìm kiếm, xem thông tin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Thanh toán trực tuyến (Nâng cấp tài khoản VIP)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Matching, Tham khảo giá, Đánh giá người đăng tin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Danh mục Sách / Điện thoại / Máy tính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Hỗ trợ người dùng mua bán, liên lạc tại Tp.HCM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Hiện thực trên nền tảng 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W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eb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và </a:t>
            </a:r>
            <a:r>
              <a:rPr lang="vi-VN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thích ứng với mọi kích thước màn hình điện thoại, máy tính bảng</a:t>
            </a:r>
            <a:endParaRPr lang="en-US" sz="320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9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:\Users\ChouTruong\Desktop\LVTN\mvc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840" y="2763139"/>
            <a:ext cx="3738466" cy="29907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2"/>
            </a:pPr>
            <a:r>
              <a:rPr lang="en-US" smtClean="0"/>
              <a:t>CÔNG NGHỆ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033" y="775649"/>
            <a:ext cx="3030438" cy="1178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19" y="1384371"/>
            <a:ext cx="2165672" cy="1142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81" y="3133041"/>
            <a:ext cx="2758748" cy="1227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6" t="9650" r="13196" b="9650"/>
          <a:stretch/>
        </p:blipFill>
        <p:spPr>
          <a:xfrm>
            <a:off x="5725093" y="1148013"/>
            <a:ext cx="2107960" cy="1615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652" y="2331188"/>
            <a:ext cx="2369200" cy="580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182" y="3288757"/>
            <a:ext cx="2550140" cy="11769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87" y="3288757"/>
            <a:ext cx="2294572" cy="14056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26" y="5091455"/>
            <a:ext cx="1573894" cy="13286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19" y="4908711"/>
            <a:ext cx="1690400" cy="1690400"/>
          </a:xfrm>
          <a:prstGeom prst="rect">
            <a:avLst/>
          </a:prstGeom>
        </p:spPr>
      </p:pic>
      <p:sp>
        <p:nvSpPr>
          <p:cNvPr id="1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16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123" y="4694385"/>
            <a:ext cx="1878258" cy="185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1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795" y="1861726"/>
            <a:ext cx="7943474" cy="4930959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3"/>
            </a:pPr>
            <a:r>
              <a:rPr lang="en-US" smtClean="0"/>
              <a:t>THIẾT KẾ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2416630" y="1247530"/>
            <a:ext cx="7550762" cy="61419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smtClean="0">
                <a:latin typeface="Arial" pitchFamily="34" charset="0"/>
                <a:cs typeface="Arial" pitchFamily="34" charset="0"/>
              </a:rPr>
              <a:t>Kiến trúc hệ thống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2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3"/>
            </a:pPr>
            <a:r>
              <a:rPr lang="en-US" smtClean="0"/>
              <a:t>THIẾT KẾ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2416630" y="1247530"/>
            <a:ext cx="7550762" cy="614197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smtClean="0">
                <a:latin typeface="Arial" pitchFamily="34" charset="0"/>
                <a:cs typeface="Arial" pitchFamily="34" charset="0"/>
              </a:rPr>
              <a:t>Sơ đồ Usecase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3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XAMPP\htdocs\VietMarketPlace\_report\diagram\UseCase\UsecaseDiagra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141" y="0"/>
            <a:ext cx="540571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2058949" y="20285"/>
            <a:ext cx="2065182" cy="614197"/>
          </a:xfrm>
        </p:spPr>
        <p:txBody>
          <a:bodyPr/>
          <a:lstStyle/>
          <a:p>
            <a:pPr algn="ctr"/>
            <a:r>
              <a:rPr lang="en-US" sz="2400" smtClean="0"/>
              <a:t>* Khách hàng</a:t>
            </a:r>
            <a:endParaRPr lang="en-US" sz="240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2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4325" y="1318490"/>
            <a:ext cx="11383347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68086"/>
              </p:ext>
            </p:extLst>
          </p:nvPr>
        </p:nvGraphicFramePr>
        <p:xfrm>
          <a:off x="2988906" y="2554644"/>
          <a:ext cx="6096000" cy="1371600"/>
        </p:xfrm>
        <a:graphic>
          <a:graphicData uri="http://schemas.openxmlformats.org/drawingml/2006/table">
            <a:tbl>
              <a:tblPr firstRow="1" bandRow="1"/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smtClean="0">
                          <a:solidFill>
                            <a:schemeClr val="tx1"/>
                          </a:solidFill>
                          <a:latin typeface="Dosis" charset="0"/>
                        </a:rPr>
                        <a:t>Trương</a:t>
                      </a:r>
                      <a:r>
                        <a:rPr lang="en-US" sz="2400" b="1" i="0" baseline="0" smtClean="0">
                          <a:solidFill>
                            <a:schemeClr val="tx1"/>
                          </a:solidFill>
                          <a:latin typeface="Dosis" charset="0"/>
                        </a:rPr>
                        <a:t> Triệu Hải</a:t>
                      </a:r>
                      <a:endParaRPr lang="en-US" sz="2400" b="1" i="0" dirty="0" smtClean="0">
                        <a:solidFill>
                          <a:schemeClr val="tx1"/>
                        </a:solidFill>
                        <a:latin typeface="Dosi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51200978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Phạm</a:t>
                      </a:r>
                      <a:r>
                        <a:rPr lang="en-US" sz="2400" b="1" i="0" baseline="0" smtClean="0">
                          <a:latin typeface="Dosis" charset="0"/>
                        </a:rPr>
                        <a:t> Tuấn Anh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51000103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Nguyễn</a:t>
                      </a:r>
                      <a:r>
                        <a:rPr lang="en-US" sz="2400" b="1" i="0" baseline="0" smtClean="0">
                          <a:latin typeface="Dosis" charset="0"/>
                        </a:rPr>
                        <a:t> Lê Duy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51200553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142174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>
                <a:ln w="19050">
                  <a:noFill/>
                </a:ln>
                <a:solidFill>
                  <a:srgbClr val="1761A0"/>
                </a:solidFill>
                <a:latin typeface="UTM Nyala" panose="02040603050506020204" pitchFamily="18" charset="0"/>
              </a:rPr>
              <a:t>DANH SÁCH THÀNH VIÊN</a:t>
            </a:r>
            <a:endParaRPr lang="en-US" sz="4000" b="1">
              <a:ln w="19050">
                <a:noFill/>
              </a:ln>
              <a:solidFill>
                <a:srgbClr val="1761A0"/>
              </a:solidFill>
              <a:latin typeface="UTM Nyala" panose="020406030505060202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>
                <a:solidFill>
                  <a:srgbClr val="DF5327"/>
                </a:solidFill>
              </a:rPr>
              <a:pPr/>
              <a:t>2</a:t>
            </a:fld>
            <a:endParaRPr lang="en-US">
              <a:solidFill>
                <a:srgbClr val="DF5327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39" y="-692265"/>
            <a:ext cx="3241321" cy="32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XAMPP\htdocs\VietMarketPlace\_report\diagram\UseCase\AdminUsecaseDiagram_fixe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49" y="491607"/>
            <a:ext cx="3692979" cy="56871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2058949" y="20285"/>
            <a:ext cx="1561329" cy="614197"/>
          </a:xfrm>
        </p:spPr>
        <p:txBody>
          <a:bodyPr/>
          <a:lstStyle/>
          <a:p>
            <a:pPr algn="ctr"/>
            <a:r>
              <a:rPr lang="en-US" sz="2400" smtClean="0"/>
              <a:t>* Quản lý</a:t>
            </a:r>
            <a:endParaRPr lang="en-US" sz="240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0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3"/>
            </a:pPr>
            <a:r>
              <a:rPr lang="en-US" smtClean="0"/>
              <a:t>THIẾT KẾ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2416630" y="1247530"/>
            <a:ext cx="7550762" cy="61419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>
                <a:latin typeface="Arial" pitchFamily="34" charset="0"/>
                <a:cs typeface="Arial" pitchFamily="34" charset="0"/>
              </a:rPr>
              <a:t>Sơ đồ </a:t>
            </a:r>
            <a:r>
              <a:rPr lang="en-US" b="1" smtClean="0">
                <a:latin typeface="Arial" pitchFamily="34" charset="0"/>
                <a:cs typeface="Arial" pitchFamily="34" charset="0"/>
              </a:rPr>
              <a:t>ERD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1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22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718" y="799041"/>
            <a:ext cx="9992788" cy="525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3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3"/>
            </a:pPr>
            <a:r>
              <a:rPr lang="en-US" smtClean="0"/>
              <a:t>THIẾT KẾ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2416630" y="1247530"/>
            <a:ext cx="7550762" cy="614197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b="1">
                <a:latin typeface="Arial" pitchFamily="34" charset="0"/>
                <a:cs typeface="Arial" pitchFamily="34" charset="0"/>
              </a:rPr>
              <a:t>Sơ đồ Hoạt động </a:t>
            </a:r>
            <a:r>
              <a:rPr lang="en-US" b="1" smtClean="0">
                <a:latin typeface="Arial" pitchFamily="34" charset="0"/>
                <a:cs typeface="Arial" pitchFamily="34" charset="0"/>
              </a:rPr>
              <a:t>(Activities</a:t>
            </a:r>
            <a:r>
              <a:rPr lang="en-US" b="1">
                <a:latin typeface="Arial" pitchFamily="34" charset="0"/>
                <a:cs typeface="Arial" pitchFamily="34" charset="0"/>
              </a:rPr>
              <a:t>)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0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314169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 tin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:\XAMPP\htdocs\VietMarketPlace\_report\diagram\Activity\7-DangTin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290" y="113394"/>
            <a:ext cx="5057775" cy="62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/>
              <a:t>Chức năng Tham khảo giá</a:t>
            </a:r>
            <a:endParaRPr lang="en-US" sz="4000" dirty="0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5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XAMPP\htdocs\temp\VietMarketPlace\_report\diagram\Activity\Flowchart_SuggestPric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72" y="0"/>
            <a:ext cx="40056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0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/>
              <a:t>Chức năng Matching</a:t>
            </a:r>
            <a:endParaRPr lang="en-US" sz="4000" dirty="0"/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8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SchoolThings\HK162\LVTN\diagram\Act\Flowchart_Matchin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12" y="0"/>
            <a:ext cx="52002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8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0" y="4594404"/>
            <a:ext cx="1219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028700" indent="-1028700" algn="ctr" latinLnBrk="1">
              <a:buFont typeface="+mj-lt"/>
              <a:buAutoNum type="romanUcPeriod" startAt="4"/>
            </a:pPr>
            <a:r>
              <a:rPr lang="en-US" altLang="ko-KR" sz="48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HIỆN THỰC</a:t>
            </a:r>
            <a:endParaRPr lang="en-US" altLang="ko-KR" sz="4800" b="1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39" y="4504885"/>
            <a:ext cx="3241321" cy="3241321"/>
          </a:xfrm>
          <a:prstGeom prst="rect">
            <a:avLst/>
          </a:prstGeom>
        </p:spPr>
      </p:pic>
      <p:sp>
        <p:nvSpPr>
          <p:cNvPr id="9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2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520" y="102636"/>
            <a:ext cx="10416480" cy="50385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Tóm tắt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96344" y="503853"/>
            <a:ext cx="9374832" cy="6419461"/>
          </a:xfrm>
        </p:spPr>
        <p:txBody>
          <a:bodyPr>
            <a:no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Giới thiệu đề tài</a:t>
            </a:r>
          </a:p>
          <a:p>
            <a:pPr marL="1047736" lvl="1" indent="-514350">
              <a:buFont typeface="+mj-lt"/>
              <a:buAutoNum type="arabicPeriod"/>
            </a:pPr>
            <a:r>
              <a:rPr lang="en-US" altLang="ko-KR" sz="2400" b="1" smtClean="0">
                <a:latin typeface="Arial" pitchFamily="34" charset="0"/>
                <a:cs typeface="Arial" pitchFamily="34" charset="0"/>
              </a:rPr>
              <a:t>Tình hình thực tế</a:t>
            </a:r>
          </a:p>
          <a:p>
            <a:pPr marL="1047736" lvl="1" indent="-514350">
              <a:buFont typeface="+mj-lt"/>
              <a:buAutoNum type="arabicPeriod"/>
            </a:pPr>
            <a:r>
              <a:rPr lang="en-US" altLang="ko-KR" sz="2400" b="1" smtClean="0">
                <a:latin typeface="Arial" pitchFamily="34" charset="0"/>
                <a:cs typeface="Arial" pitchFamily="34" charset="0"/>
              </a:rPr>
              <a:t>Mục tiêu đề tài</a:t>
            </a:r>
          </a:p>
          <a:p>
            <a:pPr marL="1047736" lvl="1" indent="-514350">
              <a:buFont typeface="+mj-lt"/>
              <a:buAutoNum type="arabicPeriod"/>
            </a:pPr>
            <a:r>
              <a:rPr lang="en-US" altLang="ko-KR" sz="2400" b="1" smtClean="0">
                <a:latin typeface="Arial" pitchFamily="34" charset="0"/>
                <a:cs typeface="Arial" pitchFamily="34" charset="0"/>
              </a:rPr>
              <a:t>Giới hạn LVTN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Công nghệ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Thiết kế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Hiện thực và Demo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Tổng kết</a:t>
            </a:r>
          </a:p>
          <a:p>
            <a:pPr marL="1104886" lvl="1" indent="-571500">
              <a:buFont typeface="+mj-lt"/>
              <a:buAutoNum type="arabicPeriod"/>
            </a:pPr>
            <a:r>
              <a:rPr lang="en-US" altLang="ko-KR" sz="2400" b="1">
                <a:latin typeface="Arial" pitchFamily="34" charset="0"/>
                <a:cs typeface="Arial" pitchFamily="34" charset="0"/>
              </a:rPr>
              <a:t>Kết quả</a:t>
            </a:r>
          </a:p>
          <a:p>
            <a:pPr marL="1104886" lvl="1" indent="-571500">
              <a:buFont typeface="+mj-lt"/>
              <a:buAutoNum type="arabicPeriod"/>
            </a:pPr>
            <a:r>
              <a:rPr lang="en-US" altLang="ko-KR" sz="2400" b="1">
                <a:latin typeface="Arial" pitchFamily="34" charset="0"/>
                <a:cs typeface="Arial" pitchFamily="34" charset="0"/>
              </a:rPr>
              <a:t>Hạn chế</a:t>
            </a:r>
          </a:p>
          <a:p>
            <a:pPr marL="1104886" lvl="1" indent="-571500">
              <a:buFont typeface="+mj-lt"/>
              <a:buAutoNum type="arabicPeriod"/>
            </a:pPr>
            <a:r>
              <a:rPr lang="en-US" altLang="ko-KR" sz="2400" b="1">
                <a:latin typeface="Arial" pitchFamily="34" charset="0"/>
                <a:cs typeface="Arial" pitchFamily="34" charset="0"/>
              </a:rPr>
              <a:t>Định hướng phát </a:t>
            </a:r>
            <a:r>
              <a:rPr lang="en-US" altLang="ko-KR" sz="2400" b="1" smtClean="0">
                <a:latin typeface="Arial" pitchFamily="34" charset="0"/>
                <a:cs typeface="Arial" pitchFamily="34" charset="0"/>
              </a:rPr>
              <a:t>triển</a:t>
            </a:r>
            <a:endParaRPr lang="en-US" altLang="ko-KR" sz="2800" b="1" smtClean="0">
              <a:latin typeface="Arial" pitchFamily="34" charset="0"/>
              <a:cs typeface="Arial" pitchFamily="34" charset="0"/>
            </a:endParaRPr>
          </a:p>
          <a:p>
            <a:pPr marL="0" lvl="1" indent="0">
              <a:buNone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Phụ Lục</a:t>
            </a:r>
          </a:p>
          <a:p>
            <a:pPr marL="0" lvl="1" indent="0">
              <a:buNone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Tham khảo</a:t>
            </a:r>
            <a:endParaRPr lang="en-US" altLang="ko-KR" sz="24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Content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17714" y="1229320"/>
            <a:ext cx="11756571" cy="5632311"/>
          </a:xfrm>
          <a:prstGeom prst="rect">
            <a:avLst/>
          </a:prstGeom>
        </p:spPr>
        <p:txBody>
          <a:bodyPr wrap="square" numCol="2" spcCol="54864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chủ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chi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tiết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/>
            </a:r>
            <a:b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ăng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tin</a:t>
            </a:r>
            <a:b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vật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cửa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/>
            </a:r>
            <a:b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tôi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sau</a:t>
            </a:r>
            <a:endParaRPr lang="en-US" sz="4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kết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quả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Matching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bản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tin</a:t>
            </a:r>
            <a:b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cá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ký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quên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endParaRPr lang="en-US" sz="4000" dirty="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dirty="0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b="1" dirty="0" err="1" smtClean="0"/>
              <a:t>Kết</a:t>
            </a:r>
            <a:r>
              <a:rPr lang="en-US" b="1" dirty="0" smtClean="0"/>
              <a:t> </a:t>
            </a:r>
            <a:r>
              <a:rPr lang="en-US" b="1" dirty="0" err="1" smtClean="0"/>
              <a:t>quả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6" y="2068441"/>
            <a:ext cx="9217024" cy="3994316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Xây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dựng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hỗ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chia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rỏ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ràng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Rao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hỗ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kiếm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Xây 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dựng trang quản lý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hỗ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cho người quản lý dễ dàng trong việc quản </a:t>
            </a:r>
            <a:r>
              <a:rPr lang="vi-VN" sz="2000">
                <a:latin typeface="Times New Roman" panose="02020603050405020304" pitchFamily="18" charset="0"/>
                <a:ea typeface="Calibri" panose="020F0502020204030204" pitchFamily="34" charset="0"/>
              </a:rPr>
              <a:t>lý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tin</a:t>
            </a:r>
            <a:b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rao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/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Xây dựng được công cụ hỗ trợ việc gợi ý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sản phẩm cho người dùng</a:t>
            </a:r>
            <a:r>
              <a:rPr lang="vi-VN" sz="200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giúp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/>
            </a:r>
            <a:b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vi-VN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người 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dùng có thể dễ dàng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Xây dựng được công cụ hỗ trợ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matching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sản phẩm cho người dùng, </a:t>
            </a:r>
            <a:r>
              <a:rPr lang="vi-VN" sz="2000">
                <a:latin typeface="Times New Roman" panose="02020603050405020304" pitchFamily="18" charset="0"/>
                <a:ea typeface="Calibri" panose="020F0502020204030204" pitchFamily="34" charset="0"/>
              </a:rPr>
              <a:t>giúp </a:t>
            </a:r>
            <a:r>
              <a:rPr lang="vi-VN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/>
            </a:r>
            <a:b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vi-VN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dùng 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có thể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tượng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8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dirty="0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b="1" smtClean="0"/>
              <a:t>Kết quả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6" y="2068441"/>
            <a:ext cx="9217024" cy="3994316"/>
          </a:xfrm>
        </p:spPr>
        <p:txBody>
          <a:bodyPr/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Hỗ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trợ người dùng tìm kiếm thông qua bản đồ, lựa chọn vị trí giao dịch;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Ứng dụng hỗ trợ giao diện thích ứng với mọi kích thước màn hình điện thoại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,</a:t>
            </a:r>
            <a:b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máy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tính bảng;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Ngoài ra nhóm còn hiện thực chức năng thông báo Live khi có sản phẩm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b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Match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với nhu cầu người dùng;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Phát triển hệ thống trên mô hình MVC với framework Laravel 5.4 mới nhất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,</a:t>
            </a:r>
            <a:b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rất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tiện lợi cho việc bảo trì và phát triển sau này;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Sử dụng Bootstrap phiên bản 4 mới nhất rất tiện lợi cho việc bảo trì và phát triển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 sau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này.</a:t>
            </a:r>
            <a:endParaRPr lang="en-US" sz="20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2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 startAt="2"/>
            </a:pPr>
            <a:r>
              <a:rPr lang="en-US" b="1" smtClean="0"/>
              <a:t>Hạn chế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5" y="2068441"/>
            <a:ext cx="9443528" cy="4229722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Hệ thống chưa có ứng dụng di động riêng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biệt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Hệ thống chỉ có danh mục: Điện thoại, Máy tính,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Chưa có biện pháp ngăn chặn bot đánh giá, bình luận liên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tục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Chưa kiểm duyệt được hình ảnh bạo lực/ đồi trụy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Chức năng tham khảo giá và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Matching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còn một số nhược điểm: 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Phương pháp còn khá thô sơ;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Thuật toán so sánh tag còn chưa hoàn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thiện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.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1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 startAt="3"/>
            </a:pPr>
            <a:r>
              <a:rPr lang="en-US" b="1" smtClean="0"/>
              <a:t>Hướng phát triển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5" y="2068441"/>
            <a:ext cx="9443528" cy="314737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Phát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triển hệ thống trên Ứng dụng di động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en-GB" sz="200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Áp </a:t>
            </a:r>
            <a:r>
              <a:rPr lang="en-GB" sz="2000">
                <a:latin typeface="Times New Roman" panose="02020603050405020304" pitchFamily="18" charset="0"/>
                <a:ea typeface="Calibri" panose="020F0502020204030204" pitchFamily="34" charset="0"/>
              </a:rPr>
              <a:t>dụng các thuật toán tốt hơn để so sánh chuỗi tag</a:t>
            </a:r>
            <a:r>
              <a:rPr lang="en-GB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Phát triển thêm các danh mục phù hợp cho người dùng;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Tăng cường khả năng giao dịch an toàn cho khách hàng bằng cách xác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b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tài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khoản bằng hình chụp cận mặt và thẻ Chứng minh thư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Tìm hiểu và ứng dụng công nghệ kiểm duyệt hình ảnh đồi trụy, bạo lực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3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206300" y="2000745"/>
            <a:ext cx="9971773" cy="2515272"/>
          </a:xfrm>
          <a:prstGeom prst="roundRect">
            <a:avLst>
              <a:gd name="adj" fmla="val 11712"/>
            </a:avLst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455576" y="2288884"/>
            <a:ext cx="947322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4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XIN CẢM ƠN </a:t>
            </a:r>
            <a:r>
              <a:rPr lang="en-US" altLang="ko-KR" sz="4300" b="1" i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THẦY/CÔ</a:t>
            </a:r>
            <a:r>
              <a:rPr lang="en-US" altLang="ko-KR" sz="43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br>
              <a:rPr lang="en-US" altLang="ko-KR" sz="43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altLang="ko-KR" sz="37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VÀ CÁC BẠN</a:t>
            </a:r>
            <a:r>
              <a:rPr lang="en-US" altLang="ko-KR" sz="4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4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altLang="ko-KR" sz="4000" b="1" smtClean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ĐÃ LẮNG NGHE</a:t>
            </a:r>
            <a:endParaRPr lang="en-US" altLang="ko-KR" sz="4000" b="1" dirty="0">
              <a:solidFill>
                <a:srgbClr val="FF5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3" t="38629" r="10083" b="38629"/>
          <a:stretch/>
        </p:blipFill>
        <p:spPr>
          <a:xfrm>
            <a:off x="9604308" y="139957"/>
            <a:ext cx="2587692" cy="7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7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660252" y="2659214"/>
            <a:ext cx="5231688" cy="825641"/>
            <a:chOff x="403868" y="4702619"/>
            <a:chExt cx="5231688" cy="825641"/>
          </a:xfrm>
        </p:grpSpPr>
        <p:sp>
          <p:nvSpPr>
            <p:cNvPr id="8" name="Rounded Rectangle 7"/>
            <p:cNvSpPr/>
            <p:nvPr/>
          </p:nvSpPr>
          <p:spPr>
            <a:xfrm>
              <a:off x="403868" y="4702619"/>
              <a:ext cx="5231688" cy="825641"/>
            </a:xfrm>
            <a:prstGeom prst="roundRect">
              <a:avLst>
                <a:gd name="adj" fmla="val 11712"/>
              </a:avLst>
            </a:prstGeom>
            <a:solidFill>
              <a:schemeClr val="tx1">
                <a:lumMod val="95000"/>
                <a:lumOff val="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" name="TextBox 1"/>
            <p:cNvSpPr txBox="1">
              <a:spLocks noChangeArrowheads="1"/>
            </p:cNvSpPr>
            <p:nvPr/>
          </p:nvSpPr>
          <p:spPr bwMode="auto">
            <a:xfrm>
              <a:off x="623070" y="4761496"/>
              <a:ext cx="4793283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4000" b="1" smtClean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THAM KHẢO</a:t>
              </a:r>
              <a:endParaRPr lang="en-US" altLang="ko-KR" sz="4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3" t="38629" r="10083" b="38629"/>
          <a:stretch/>
        </p:blipFill>
        <p:spPr>
          <a:xfrm>
            <a:off x="9604308" y="139957"/>
            <a:ext cx="2587692" cy="7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/>
              <a:t>Tham khảo</a:t>
            </a:r>
            <a:endParaRPr lang="en-US" sz="4000" dirty="0"/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39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1712423"/>
            <a:ext cx="12192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/>
              <a:t>[</a:t>
            </a:r>
            <a:r>
              <a:rPr lang="en-US" sz="2000" smtClean="0"/>
              <a:t>1] Internet </a:t>
            </a:r>
            <a:r>
              <a:rPr lang="en-US" sz="2000"/>
              <a:t>Live Stats, “Viet Nam Internet Users</a:t>
            </a:r>
            <a:r>
              <a:rPr lang="en-US" sz="2000" smtClean="0"/>
              <a:t>”,</a:t>
            </a:r>
            <a:br>
              <a:rPr lang="en-US" sz="2000" smtClean="0"/>
            </a:br>
            <a:r>
              <a:rPr lang="en-US" sz="2000" smtClean="0"/>
              <a:t>Nguồn</a:t>
            </a:r>
            <a:r>
              <a:rPr lang="en-US" sz="2000"/>
              <a:t>: </a:t>
            </a:r>
            <a:r>
              <a:rPr lang="en-US" sz="2000" smtClean="0"/>
              <a:t>http</a:t>
            </a:r>
            <a:r>
              <a:rPr lang="en-US" sz="2000"/>
              <a:t>://www.internetlivestats.com/internet-users/viet-nam. [Đã truy cập 25 5 </a:t>
            </a:r>
            <a:r>
              <a:rPr lang="en-US" sz="2000" smtClean="0"/>
              <a:t>2017</a:t>
            </a:r>
            <a:r>
              <a:rPr lang="en-US" sz="2000"/>
              <a:t>]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[2] Consumer </a:t>
            </a:r>
            <a:r>
              <a:rPr lang="en-US" sz="2000"/>
              <a:t>Barometer with Google, “Frequency of Internet Use</a:t>
            </a:r>
            <a:r>
              <a:rPr lang="en-US" sz="2000" smtClean="0"/>
              <a:t>”,</a:t>
            </a:r>
            <a:br>
              <a:rPr lang="en-US" sz="2000" smtClean="0"/>
            </a:br>
            <a:r>
              <a:rPr lang="en-US" sz="2000" smtClean="0"/>
              <a:t>Nguồn</a:t>
            </a:r>
            <a:r>
              <a:rPr lang="en-US" sz="2000"/>
              <a:t>: </a:t>
            </a:r>
            <a:r>
              <a:rPr lang="en-US" sz="2000" smtClean="0"/>
              <a:t>https</a:t>
            </a:r>
            <a:r>
              <a:rPr lang="en-US" sz="2000"/>
              <a:t>://www.consumerbarometer.com/en/graphbuilder/?question=M6&amp;filter=country:vietnam</a:t>
            </a:r>
            <a:r>
              <a:rPr lang="en-US" sz="2000" smtClean="0"/>
              <a:t>.</a:t>
            </a:r>
            <a:br>
              <a:rPr lang="en-US" sz="2000" smtClean="0"/>
            </a:br>
            <a:r>
              <a:rPr lang="en-US" sz="2000" smtClean="0"/>
              <a:t>[</a:t>
            </a:r>
            <a:r>
              <a:rPr lang="en-US" sz="2000"/>
              <a:t>Đã truy cập </a:t>
            </a:r>
            <a:r>
              <a:rPr lang="en-US" sz="2000" smtClean="0"/>
              <a:t>25 5 </a:t>
            </a:r>
            <a:r>
              <a:rPr lang="en-US" sz="2000"/>
              <a:t>2017]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[3] Statista</a:t>
            </a:r>
            <a:r>
              <a:rPr lang="en-US" sz="2000"/>
              <a:t>, “Most popular online activities in Vietnam in 2015</a:t>
            </a:r>
            <a:r>
              <a:rPr lang="en-US" sz="2000" smtClean="0"/>
              <a:t>”,</a:t>
            </a:r>
            <a:br>
              <a:rPr lang="en-US" sz="2000" smtClean="0"/>
            </a:br>
            <a:r>
              <a:rPr lang="en-US" sz="2000" smtClean="0"/>
              <a:t>Nguồn</a:t>
            </a:r>
            <a:r>
              <a:rPr lang="en-US" sz="2000"/>
              <a:t>: </a:t>
            </a:r>
            <a:r>
              <a:rPr lang="en-US" sz="2000" smtClean="0"/>
              <a:t>https</a:t>
            </a:r>
            <a:r>
              <a:rPr lang="en-US" sz="2000"/>
              <a:t>://www.statista.com/statistics/560058/internet-activities-in-vietnam. [Đã </a:t>
            </a:r>
            <a:r>
              <a:rPr lang="en-US" sz="2000" smtClean="0"/>
              <a:t>truy </a:t>
            </a:r>
            <a:r>
              <a:rPr lang="en-US" sz="2000"/>
              <a:t>cập 25 5 2017]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[4] Q&amp;Me</a:t>
            </a:r>
            <a:r>
              <a:rPr lang="en-US" sz="2000"/>
              <a:t>, “Vietnam EC Market Survey</a:t>
            </a:r>
            <a:r>
              <a:rPr lang="en-US" sz="2000" smtClean="0"/>
              <a:t>”,</a:t>
            </a:r>
            <a:br>
              <a:rPr lang="en-US" sz="2000" smtClean="0"/>
            </a:br>
            <a:r>
              <a:rPr lang="en-US" sz="2000" smtClean="0"/>
              <a:t>Nguồn</a:t>
            </a:r>
            <a:r>
              <a:rPr lang="en-US" sz="2000"/>
              <a:t>: https://qandme.net/vietnamreport/Vietnam-EC-Market-Survey.html. [Đã truy cập 25 5 2017]</a:t>
            </a:r>
          </a:p>
        </p:txBody>
      </p:sp>
    </p:spTree>
    <p:extLst>
      <p:ext uri="{BB962C8B-B14F-4D97-AF65-F5344CB8AC3E}">
        <p14:creationId xmlns:p14="http://schemas.microsoft.com/office/powerpoint/2010/main" val="387987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660252" y="2659214"/>
            <a:ext cx="5231688" cy="825641"/>
            <a:chOff x="403868" y="4702619"/>
            <a:chExt cx="5231688" cy="825641"/>
          </a:xfrm>
        </p:grpSpPr>
        <p:sp>
          <p:nvSpPr>
            <p:cNvPr id="8" name="Rounded Rectangle 7"/>
            <p:cNvSpPr/>
            <p:nvPr/>
          </p:nvSpPr>
          <p:spPr>
            <a:xfrm>
              <a:off x="403868" y="4702619"/>
              <a:ext cx="5231688" cy="825641"/>
            </a:xfrm>
            <a:prstGeom prst="roundRect">
              <a:avLst>
                <a:gd name="adj" fmla="val 11712"/>
              </a:avLst>
            </a:prstGeom>
            <a:solidFill>
              <a:schemeClr val="tx1">
                <a:lumMod val="95000"/>
                <a:lumOff val="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" name="TextBox 1"/>
            <p:cNvSpPr txBox="1">
              <a:spLocks noChangeArrowheads="1"/>
            </p:cNvSpPr>
            <p:nvPr/>
          </p:nvSpPr>
          <p:spPr bwMode="auto">
            <a:xfrm>
              <a:off x="623070" y="4761496"/>
              <a:ext cx="4793283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4000" b="1" smtClean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PHỤ LỤC</a:t>
              </a:r>
              <a:endParaRPr lang="en-US" altLang="ko-KR" sz="4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3" t="38629" r="10083" b="38629"/>
          <a:stretch/>
        </p:blipFill>
        <p:spPr>
          <a:xfrm>
            <a:off x="9604308" y="139957"/>
            <a:ext cx="2587692" cy="7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41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61" y="0"/>
            <a:ext cx="9111226" cy="6858000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9767238" y="5496149"/>
            <a:ext cx="2424761" cy="1179288"/>
          </a:xfrm>
        </p:spPr>
        <p:txBody>
          <a:bodyPr/>
          <a:lstStyle/>
          <a:p>
            <a:pPr algn="ctr"/>
            <a:r>
              <a:rPr lang="en-US" sz="2800" smtClean="0"/>
              <a:t>ERD đầy đủ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178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smtClean="0">
                <a:latin typeface="Arial" pitchFamily="34" charset="0"/>
                <a:cs typeface="Arial" pitchFamily="34" charset="0"/>
              </a:rPr>
              <a:t>Tình hình thực tế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/>
            </a:pPr>
            <a:r>
              <a:rPr lang="en-US" smtClean="0"/>
              <a:t>GIỚI THIỆU ĐỀ TÀI</a:t>
            </a:r>
            <a:endParaRPr lang="en-US" dirty="0"/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7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XAMPP\htdocs\VietMarketPlace\_report\diagram\Activity\2-DangKy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02" y="182861"/>
            <a:ext cx="7532914" cy="62123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878216" y="6472789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Sơ đồ hoạt động Đăng ký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7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472789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Sơ đồ hoạt động Đăng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endParaRPr lang="en-US"/>
          </a:p>
        </p:txBody>
      </p:sp>
      <p:pic>
        <p:nvPicPr>
          <p:cNvPr id="5" name="Picture 4" descr="D:\XAMPP\htdocs\VietMarketPlace\_report\diagram\Activity\1-DangNhap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02" y="182862"/>
            <a:ext cx="7532914" cy="62123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9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XAMPP\htdocs\VietMarketPlace\_report\diagram\Activity\3-QuenMatKhau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98" y="74645"/>
            <a:ext cx="5760720" cy="65932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139604" y="3186581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Khôi phục mật khẩu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314169"/>
            <a:ext cx="271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Tìm kiếm</a:t>
            </a:r>
          </a:p>
        </p:txBody>
      </p:sp>
      <p:pic>
        <p:nvPicPr>
          <p:cNvPr id="6" name="Picture 5" descr="D:\XAMPP\htdocs\VietMarketPlace\_report\diagram\Activity\4-TimKiem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026" y="462187"/>
            <a:ext cx="6114664" cy="55044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314169"/>
            <a:ext cx="2948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Dùng bản đồ</a:t>
            </a:r>
          </a:p>
        </p:txBody>
      </p:sp>
      <p:pic>
        <p:nvPicPr>
          <p:cNvPr id="5" name="Picture 4" descr="D:\XAMPP\htdocs\VietMarketPlace\_report\diagram\Activity\8-DungBanDo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82" y="622324"/>
            <a:ext cx="6500260" cy="52028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1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50788" y="6304838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Xem sau</a:t>
            </a:r>
          </a:p>
        </p:txBody>
      </p:sp>
      <p:pic>
        <p:nvPicPr>
          <p:cNvPr id="6" name="Picture 5" descr="D:\XAMPP\htdocs\VietMarketPlace\_report\diagram\Activity\5-XemSau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05" y="709127"/>
            <a:ext cx="7446700" cy="51598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46256" y="6379484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Đánh giá người đăng tin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D:\XAMPP\htdocs\VietMarketPlace\_report\diagram\Activity\6-DanhGia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467" y="90609"/>
            <a:ext cx="6338598" cy="62235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26918" y="6360823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Xóa tin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:\XAMPP\htdocs\VietMarketPlace\_report\diagram\Activity\9-XoaTin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111" y="157245"/>
            <a:ext cx="6189308" cy="60769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4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pic>
        <p:nvPicPr>
          <p:cNvPr id="4" name="Picture 3" descr="C:\Users\ChouTruong\Desktop\LVTN\hien thuc\sob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45" y="1373911"/>
            <a:ext cx="6556310" cy="5080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185879" y="6464430"/>
            <a:ext cx="1820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Bố cục Trang chủ</a:t>
            </a:r>
            <a:endParaRPr lang="en-US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3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(1) Header</a:t>
            </a:r>
            <a:endParaRPr lang="en-US" sz="4000" dirty="0"/>
          </a:p>
        </p:txBody>
      </p:sp>
      <p:pic>
        <p:nvPicPr>
          <p:cNvPr id="4" name="Picture 3" descr="C:\Users\ChouTruong\Desktop\LVTN\hien thuc\gues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074" y="1399591"/>
            <a:ext cx="7607852" cy="8864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254791" y="2353877"/>
            <a:ext cx="3682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Khách hàng chưa đăng nhập</a:t>
            </a:r>
            <a:endParaRPr lang="en-US" sz="2400"/>
          </a:p>
        </p:txBody>
      </p:sp>
      <p:pic>
        <p:nvPicPr>
          <p:cNvPr id="6" name="Picture 5" descr="C:\Users\ChouTruong\Desktop\LVTN\hien thuc\us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94" y="3013788"/>
            <a:ext cx="10291812" cy="8304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589818" y="3889668"/>
            <a:ext cx="3012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Khách hàng đăng nhập</a:t>
            </a:r>
            <a:endParaRPr lang="en-US" sz="2400"/>
          </a:p>
        </p:txBody>
      </p:sp>
      <p:pic>
        <p:nvPicPr>
          <p:cNvPr id="9" name="Picture 8" descr="C:\Users\ChouTruong\Desktop\LVTN\hien thuc\admin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59" y="4571999"/>
            <a:ext cx="11024480" cy="80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4437532" y="5597141"/>
            <a:ext cx="3316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Người quản lý đăng nhập</a:t>
            </a:r>
            <a:endParaRPr lang="en-US" sz="2400"/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1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smtClean="0"/>
              <a:t>N</a:t>
            </a:r>
            <a:r>
              <a:rPr lang="vi-VN" sz="4400" smtClean="0"/>
              <a:t>gười </a:t>
            </a:r>
            <a:r>
              <a:rPr lang="vi-VN" sz="4400"/>
              <a:t>dùng Internet tại Việt Nam 2016</a:t>
            </a:r>
            <a:endParaRPr lang="en-US" sz="44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9" y="6215886"/>
            <a:ext cx="11329259" cy="614197"/>
          </a:xfrm>
        </p:spPr>
        <p:txBody>
          <a:bodyPr/>
          <a:lstStyle/>
          <a:p>
            <a:pPr algn="ctr"/>
            <a:r>
              <a:rPr lang="en-US" smtClean="0"/>
              <a:t>*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kê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 </a:t>
            </a:r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Internet Live Stats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tính đến hết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en-US" sz="2400" baseline="30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96" y="1276598"/>
            <a:ext cx="5306006" cy="4939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</a:t>
            </a:r>
            <a:endParaRPr lang="en-US"/>
          </a:p>
        </p:txBody>
      </p:sp>
      <p:sp>
        <p:nvSpPr>
          <p:cNvPr id="9" name="Slide Number Placeholder 6"/>
          <p:cNvSpPr txBox="1">
            <a:spLocks/>
          </p:cNvSpPr>
          <p:nvPr/>
        </p:nvSpPr>
        <p:spPr>
          <a:xfrm>
            <a:off x="9651203" y="6215886"/>
            <a:ext cx="31389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mtClean="0"/>
              <a:t>1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7983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(3) Footer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5300749" y="4897345"/>
            <a:ext cx="1590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C:\Users\ChouTruong\Desktop\LVTN\hien thuc\foote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829" y="2357180"/>
            <a:ext cx="9748340" cy="20620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8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787468" y="6095098"/>
            <a:ext cx="2617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Banner &amp; Thanh tìm kiếm</a:t>
            </a:r>
            <a:endParaRPr lang="en-US"/>
          </a:p>
        </p:txBody>
      </p:sp>
      <p:pic>
        <p:nvPicPr>
          <p:cNvPr id="5" name="Picture 4" descr="C:\Users\ChouTruong\Desktop\LVTN\hien thuc\menu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52" y="1717806"/>
            <a:ext cx="9207896" cy="42081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7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891791" y="6290953"/>
            <a:ext cx="2523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Rao Bán ở Trang chủ</a:t>
            </a:r>
            <a:endParaRPr lang="en-US"/>
          </a:p>
        </p:txBody>
      </p:sp>
      <p:pic>
        <p:nvPicPr>
          <p:cNvPr id="6" name="Picture 5" descr="C:\Users\ChouTruong\Desktop\LVTN\hien thuc\ra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39" y="1375143"/>
            <a:ext cx="5760720" cy="471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4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ChouTruong\Desktop\LVTN\hien thuc\ti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22" y="1340028"/>
            <a:ext cx="5992354" cy="47901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891791" y="6290953"/>
            <a:ext cx="2558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Tìm mua ở Trang chủ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3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ChouTruong\Desktop\LVTN\hien thuc\ti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45" y="1363954"/>
            <a:ext cx="6556310" cy="50805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các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730626" y="6444516"/>
            <a:ext cx="2730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Bố cục Trang các sản phẩm</a:t>
            </a:r>
            <a:endParaRPr lang="en-US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các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378830" y="6410396"/>
            <a:ext cx="3434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Rao Bán ở Trang các sản phẩm</a:t>
            </a:r>
            <a:endParaRPr lang="en-US"/>
          </a:p>
        </p:txBody>
      </p:sp>
      <p:pic>
        <p:nvPicPr>
          <p:cNvPr id="6" name="Picture 5" descr="C:\Users\ChouTruong\Desktop\LVTN\hien thuc\allsp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54"/>
          <a:stretch/>
        </p:blipFill>
        <p:spPr bwMode="auto">
          <a:xfrm>
            <a:off x="2575558" y="1331017"/>
            <a:ext cx="7040882" cy="50327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3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các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902627" y="6410396"/>
            <a:ext cx="2386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Tìm Mua Máy Tính</a:t>
            </a:r>
            <a:endParaRPr lang="en-US"/>
          </a:p>
        </p:txBody>
      </p:sp>
      <p:pic>
        <p:nvPicPr>
          <p:cNvPr id="5" name="Picture 4" descr="C:\Users\ChouTruong\Desktop\LVTN\hien thuc\m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56" y="1335726"/>
            <a:ext cx="8011886" cy="49182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1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chi tiết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567120" y="6360540"/>
            <a:ext cx="3057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Bố cục Trang chi tiết sản phẩm</a:t>
            </a:r>
            <a:endParaRPr lang="en-US"/>
          </a:p>
        </p:txBody>
      </p:sp>
      <p:pic>
        <p:nvPicPr>
          <p:cNvPr id="7" name="Picture 6" descr="C:\Users\ChouTruong\Desktop\LVTN\hien thuc\sp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" b="3423"/>
          <a:stretch/>
        </p:blipFill>
        <p:spPr bwMode="auto">
          <a:xfrm>
            <a:off x="1694799" y="1725537"/>
            <a:ext cx="8802402" cy="43573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4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chi tiết sản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sz="4000" dirty="0"/>
          </a:p>
        </p:txBody>
      </p:sp>
      <p:pic>
        <p:nvPicPr>
          <p:cNvPr id="5" name="Picture 4" descr="C:\Users\ChouTruong\Desktop\LVTN\hien thuc\ctsp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1253936"/>
            <a:ext cx="5760720" cy="55556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57880" y="1545944"/>
            <a:ext cx="283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Khách hàng A xem tin của B</a:t>
            </a:r>
            <a:endParaRPr lang="en-US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0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chi tiết sản phẩm</a:t>
            </a:r>
            <a:endParaRPr lang="en-US" sz="4000" dirty="0"/>
          </a:p>
        </p:txBody>
      </p:sp>
      <p:pic>
        <p:nvPicPr>
          <p:cNvPr id="4" name="Picture 3" descr="C:\Users\ChouTruong\Desktop\LVTN\hien thuc\ctspa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63" y="1293171"/>
            <a:ext cx="6201746" cy="54846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0" y="1564606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Khách hàng B xem tin của mình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1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mtClean="0"/>
              <a:t>M</a:t>
            </a:r>
            <a:r>
              <a:rPr lang="vi-VN" sz="3200" smtClean="0"/>
              <a:t>ức </a:t>
            </a:r>
            <a:r>
              <a:rPr lang="vi-VN" sz="3200"/>
              <a:t>độ thường xuyên Online của người dùng Việt Nam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9" y="6215886"/>
            <a:ext cx="11329259" cy="614197"/>
          </a:xfrm>
        </p:spPr>
        <p:txBody>
          <a:bodyPr/>
          <a:lstStyle/>
          <a:p>
            <a:r>
              <a:rPr lang="en-US" sz="2400" smtClean="0"/>
              <a:t>* Consumer Barometer with Google: The </a:t>
            </a:r>
            <a:r>
              <a:rPr lang="en-US" sz="2400"/>
              <a:t>Connected Consumer Survey 2016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89"/>
          <a:stretch/>
        </p:blipFill>
        <p:spPr bwMode="auto">
          <a:xfrm>
            <a:off x="668784" y="1670180"/>
            <a:ext cx="10854432" cy="3517640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663944" y="6499279"/>
            <a:ext cx="1312025" cy="330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</a:t>
            </a:r>
            <a:endParaRPr lang="en-US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11060125" y="6226915"/>
            <a:ext cx="31389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mtClean="0"/>
              <a:t>2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5163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đăng tin</a:t>
            </a:r>
            <a:endParaRPr lang="en-US" sz="4000" dirty="0"/>
          </a:p>
        </p:txBody>
      </p:sp>
      <p:pic>
        <p:nvPicPr>
          <p:cNvPr id="6" name="Picture 5" descr="C:\Users\ChouTruong\Desktop\LVTN\hien thuc\dan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02" y="1283117"/>
            <a:ext cx="6948196" cy="55282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cửa hàng của tôi</a:t>
            </a:r>
            <a:endParaRPr lang="en-US" sz="4000" dirty="0"/>
          </a:p>
        </p:txBody>
      </p:sp>
      <p:pic>
        <p:nvPicPr>
          <p:cNvPr id="4" name="Picture 3" descr="C:\Users\ChouTruong\Desktop\LVTN\hien thuc\ch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951" y="1330049"/>
            <a:ext cx="7284098" cy="54108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8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Matching</a:t>
            </a:r>
            <a:endParaRPr lang="en-US" sz="4000" dirty="0"/>
          </a:p>
        </p:txBody>
      </p:sp>
      <p:pic>
        <p:nvPicPr>
          <p:cNvPr id="5" name="Picture 4" descr="C:\Users\ChouTruong\Desktop\LVTN\hien thuc\matchin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42" y="1376945"/>
            <a:ext cx="5946712" cy="30074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096364" y="4433801"/>
            <a:ext cx="1999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Có kết quả phù hợp</a:t>
            </a:r>
            <a:endParaRPr lang="en-US"/>
          </a:p>
        </p:txBody>
      </p:sp>
      <p:pic>
        <p:nvPicPr>
          <p:cNvPr id="7" name="Picture 6" descr="C:\Users\ChouTruong\Desktop\LVTN\hien thuc\match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37" y="4852548"/>
            <a:ext cx="5760720" cy="13760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4778969" y="6327422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Không có kết quả phù hợp</a:t>
            </a:r>
            <a:endParaRPr lang="en-US"/>
          </a:p>
        </p:txBody>
      </p:sp>
      <p:sp>
        <p:nvSpPr>
          <p:cNvPr id="9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9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Xem sau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666502" y="6327422"/>
            <a:ext cx="285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Xem sau ở mục Tin Rao Bán</a:t>
            </a:r>
            <a:endParaRPr lang="en-US"/>
          </a:p>
        </p:txBody>
      </p:sp>
      <p:pic>
        <p:nvPicPr>
          <p:cNvPr id="10" name="Picture 9" descr="C:\Users\ChouTruong\Desktop\LVTN\hien thuc\xem sau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845" y="1519157"/>
            <a:ext cx="8870302" cy="44683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9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Bản đồ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307653" y="6430221"/>
            <a:ext cx="3576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Click vào sản phẩm Asus Zenfone 3</a:t>
            </a:r>
            <a:endParaRPr lang="en-US"/>
          </a:p>
        </p:txBody>
      </p:sp>
      <p:pic>
        <p:nvPicPr>
          <p:cNvPr id="5" name="Picture 4" descr="C:\Users\ChouTruong\Desktop\LVTN\hien thuc\ma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450" y="1248873"/>
            <a:ext cx="8441092" cy="51813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3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thông tin cá nhân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224263" y="5627002"/>
            <a:ext cx="3743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Khách hàng A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xem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thông tin của mình</a:t>
            </a:r>
            <a:endParaRPr lang="en-US"/>
          </a:p>
        </p:txBody>
      </p:sp>
      <p:pic>
        <p:nvPicPr>
          <p:cNvPr id="6" name="Picture 5" descr="C:\Users\ChouTruong\Desktop\LVTN\hien thuc\profile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527" y="2003552"/>
            <a:ext cx="9248934" cy="33123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8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đăng nhập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045071" y="6102862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Đăng nhập tài khoản</a:t>
            </a:r>
            <a:endParaRPr lang="en-US"/>
          </a:p>
        </p:txBody>
      </p:sp>
      <p:pic>
        <p:nvPicPr>
          <p:cNvPr id="5" name="Picture 4" descr="C:\Users\ChouTruong\Desktop\LVTN\hien thuc\logi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08" y="2118049"/>
            <a:ext cx="9780384" cy="26219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3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đăng ký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154075" y="6093532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Đăng ký tài khoản</a:t>
            </a:r>
            <a:endParaRPr lang="en-US"/>
          </a:p>
        </p:txBody>
      </p:sp>
      <p:pic>
        <p:nvPicPr>
          <p:cNvPr id="6" name="Picture 5" descr="C:\Users\ChouTruong\Desktop\LVTN\hien thuc\re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619" y="1681647"/>
            <a:ext cx="9786760" cy="39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6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quên mật khẩu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1319792" y="5990896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Nhập Email để lấy link khôi phục</a:t>
            </a:r>
            <a:endParaRPr lang="en-US"/>
          </a:p>
        </p:txBody>
      </p:sp>
      <p:pic>
        <p:nvPicPr>
          <p:cNvPr id="5" name="Picture 4" descr="C:\Users\ChouTruong\Desktop\LVTN\hien thuc\rese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34" y="2183473"/>
            <a:ext cx="5265420" cy="252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ChouTruong\Desktop\LVTN\hien thuc\email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493" y="1492276"/>
            <a:ext cx="5760720" cy="39122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7863778" y="5990896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Nhập Mật khẩu mới</a:t>
            </a:r>
            <a:endParaRPr lang="en-US"/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Nâng cấp tài khoản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947288" y="6140830"/>
            <a:ext cx="2297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Tài khoản bình thường</a:t>
            </a:r>
            <a:endParaRPr lang="en-US"/>
          </a:p>
        </p:txBody>
      </p:sp>
      <p:pic>
        <p:nvPicPr>
          <p:cNvPr id="10" name="Picture 9" descr="C:\Users\ChouTruong\Desktop\LVTN\hien thuc\vipn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0" y="1553129"/>
            <a:ext cx="4084320" cy="42138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sz="3200" smtClean="0"/>
              <a:t>Hoạt </a:t>
            </a:r>
            <a:r>
              <a:rPr lang="vi-VN" sz="3200"/>
              <a:t>động phổ biến của người dùng Việt Nam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8" y="6243803"/>
            <a:ext cx="11329259" cy="614197"/>
          </a:xfrm>
        </p:spPr>
        <p:txBody>
          <a:bodyPr/>
          <a:lstStyle/>
          <a:p>
            <a:pPr algn="ctr"/>
            <a:r>
              <a:rPr lang="en-US" sz="2400" smtClean="0"/>
              <a:t>* </a:t>
            </a:r>
            <a:r>
              <a:rPr lang="en-US" sz="2400">
                <a:latin typeface="Times New Roman" panose="02020603050405020304" pitchFamily="18" charset="0"/>
                <a:ea typeface="Calibri" panose="020F0502020204030204" pitchFamily="34" charset="0"/>
              </a:rPr>
              <a:t>Thống kê </a:t>
            </a:r>
            <a:r>
              <a:rPr lang="vi-VN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Statista năm 2015</a:t>
            </a:r>
            <a:endParaRPr lang="en-US" sz="2400"/>
          </a:p>
        </p:txBody>
      </p:sp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46"/>
          <a:stretch/>
        </p:blipFill>
        <p:spPr>
          <a:xfrm>
            <a:off x="2699656" y="1216612"/>
            <a:ext cx="6792684" cy="5182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6"/>
          <p:cNvSpPr txBox="1">
            <a:spLocks/>
          </p:cNvSpPr>
          <p:nvPr/>
        </p:nvSpPr>
        <p:spPr>
          <a:xfrm>
            <a:off x="11760627" y="6398867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7</a:t>
            </a:r>
            <a:endParaRPr lang="en-US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7953032" y="6368338"/>
            <a:ext cx="31389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mtClean="0"/>
              <a:t>3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4845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Nâng cấp tài khoản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326077" y="6168822"/>
            <a:ext cx="1539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Tài khoản VIP</a:t>
            </a:r>
            <a:endParaRPr lang="en-US"/>
          </a:p>
        </p:txBody>
      </p:sp>
      <p:pic>
        <p:nvPicPr>
          <p:cNvPr id="5" name="Picture 4" descr="C:\Users\ChouTruong\Desktop\vi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223" y="1633138"/>
            <a:ext cx="3901440" cy="405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82" y="1530083"/>
            <a:ext cx="3063505" cy="4259949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70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Người quản lý</a:t>
            </a:r>
            <a:endParaRPr lang="en-US" sz="4000" dirty="0"/>
          </a:p>
        </p:txBody>
      </p:sp>
      <p:pic>
        <p:nvPicPr>
          <p:cNvPr id="6" name="Picture 5" descr="C:\Users\ChouTruong\Desktop\LVTN\hien thuc\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27" y="1283772"/>
            <a:ext cx="9683744" cy="237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ChouTruong\Desktop\LVTN\hien thuc\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798" y="3638940"/>
            <a:ext cx="8322402" cy="32190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71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5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sz="3200"/>
              <a:t>Lượng truy cập các Website </a:t>
            </a:r>
            <a:r>
              <a:rPr lang="vi-VN" sz="3200" smtClean="0"/>
              <a:t>E-Commerce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8" y="6243803"/>
            <a:ext cx="11329259" cy="614197"/>
          </a:xfrm>
        </p:spPr>
        <p:txBody>
          <a:bodyPr/>
          <a:lstStyle/>
          <a:p>
            <a:pPr algn="ctr"/>
            <a:r>
              <a:rPr lang="en-US" sz="2400" smtClean="0"/>
              <a:t>* </a:t>
            </a:r>
            <a:r>
              <a:rPr lang="en-US" sz="2400">
                <a:latin typeface="Times New Roman" panose="02020603050405020304" pitchFamily="18" charset="0"/>
                <a:ea typeface="Calibri" panose="020F0502020204030204" pitchFamily="34" charset="0"/>
              </a:rPr>
              <a:t>Q&amp;Me, “Vietnam EC Market </a:t>
            </a:r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vi-VN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 2016</a:t>
            </a:r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”</a:t>
            </a:r>
            <a:endParaRPr lang="en-US" sz="2400"/>
          </a:p>
        </p:txBody>
      </p:sp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9"/>
          <a:stretch/>
        </p:blipFill>
        <p:spPr>
          <a:xfrm>
            <a:off x="2030963" y="1223088"/>
            <a:ext cx="8130074" cy="4989246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8</a:t>
            </a:r>
            <a:endParaRPr lang="en-US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8923415" y="6310312"/>
            <a:ext cx="31389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mtClean="0"/>
              <a:t>4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54641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sz="3200" smtClean="0"/>
              <a:t>Trường Đại Học Bách Khoa HCM</a:t>
            </a:r>
            <a:endParaRPr 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5" y="1338650"/>
            <a:ext cx="5166808" cy="4945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059" y="1844405"/>
            <a:ext cx="5182049" cy="3947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574" y="1338650"/>
            <a:ext cx="4384831" cy="5399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319" y="1338650"/>
            <a:ext cx="5166808" cy="1668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187" y="2486450"/>
            <a:ext cx="5128704" cy="3574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2" y="3007575"/>
            <a:ext cx="5136325" cy="1501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613" y="5155582"/>
            <a:ext cx="5143946" cy="1272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33" y="3325734"/>
            <a:ext cx="5075360" cy="1425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Slide Number Placeholder 6"/>
          <p:cNvSpPr txBox="1">
            <a:spLocks/>
          </p:cNvSpPr>
          <p:nvPr/>
        </p:nvSpPr>
        <p:spPr>
          <a:xfrm>
            <a:off x="11747793" y="645978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4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1088</Words>
  <Application>Microsoft Office PowerPoint</Application>
  <PresentationFormat>Widescreen</PresentationFormat>
  <Paragraphs>294</Paragraphs>
  <Slides>71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71</vt:i4>
      </vt:variant>
    </vt:vector>
  </HeadingPairs>
  <TitlesOfParts>
    <vt:vector size="86" baseType="lpstr">
      <vt:lpstr>맑은 고딕</vt:lpstr>
      <vt:lpstr>Arial</vt:lpstr>
      <vt:lpstr>Calibri</vt:lpstr>
      <vt:lpstr>Calibri Light</vt:lpstr>
      <vt:lpstr>Dosis</vt:lpstr>
      <vt:lpstr>Symbol</vt:lpstr>
      <vt:lpstr>Tahoma</vt:lpstr>
      <vt:lpstr>Times New Roman</vt:lpstr>
      <vt:lpstr>UTM Nyala</vt:lpstr>
      <vt:lpstr>Wingdings</vt:lpstr>
      <vt:lpstr>Retrospect</vt:lpstr>
      <vt:lpstr>Office Theme</vt:lpstr>
      <vt:lpstr>1_Office Theme</vt:lpstr>
      <vt:lpstr>2_Office Theme</vt:lpstr>
      <vt:lpstr>1_Retrospect</vt:lpstr>
      <vt:lpstr>PowerPoint Presentation</vt:lpstr>
      <vt:lpstr>PowerPoint Presentation</vt:lpstr>
      <vt:lpstr>Tóm tắt</vt:lpstr>
      <vt:lpstr>GIỚI THIỆU ĐỀ TÀI</vt:lpstr>
      <vt:lpstr>Người dùng Internet tại Việt Nam 2016</vt:lpstr>
      <vt:lpstr>Mức độ thường xuyên Online của người dùng Việt Nam</vt:lpstr>
      <vt:lpstr>Hoạt động phổ biến của người dùng Việt Nam</vt:lpstr>
      <vt:lpstr>Lượng truy cập các Website E-Commerce</vt:lpstr>
      <vt:lpstr>Trường Đại Học Bách Khoa HCM</vt:lpstr>
      <vt:lpstr>PowerPoint Presentation</vt:lpstr>
      <vt:lpstr>Thực hiện khảo sát</vt:lpstr>
      <vt:lpstr>Thực hiện khảo sát</vt:lpstr>
      <vt:lpstr>GIỚI THIỆU ĐỀ TÀI</vt:lpstr>
      <vt:lpstr>Chức năng khác</vt:lpstr>
      <vt:lpstr>GIỚI THIỆU ĐỀ TÀI</vt:lpstr>
      <vt:lpstr>CÔNG NGHỆ</vt:lpstr>
      <vt:lpstr>THIẾT KẾ</vt:lpstr>
      <vt:lpstr>THIẾT KẾ</vt:lpstr>
      <vt:lpstr>PowerPoint Presentation</vt:lpstr>
      <vt:lpstr>PowerPoint Presentation</vt:lpstr>
      <vt:lpstr>THIẾT KẾ</vt:lpstr>
      <vt:lpstr>PowerPoint Presentation</vt:lpstr>
      <vt:lpstr>THIẾT KẾ</vt:lpstr>
      <vt:lpstr>PowerPoint Presentation</vt:lpstr>
      <vt:lpstr>Chức năng Tham khảo giá</vt:lpstr>
      <vt:lpstr>PowerPoint Presentation</vt:lpstr>
      <vt:lpstr>Chức năng Matching</vt:lpstr>
      <vt:lpstr>PowerPoint Presentation</vt:lpstr>
      <vt:lpstr>PowerPoint Presentation</vt:lpstr>
      <vt:lpstr>Content</vt:lpstr>
      <vt:lpstr>TỔNG KẾT</vt:lpstr>
      <vt:lpstr>TỔNG KẾT</vt:lpstr>
      <vt:lpstr>TỔNG KẾT</vt:lpstr>
      <vt:lpstr>TỔNG KẾT</vt:lpstr>
      <vt:lpstr>PowerPoint Presentation</vt:lpstr>
      <vt:lpstr>PowerPoint Presentation</vt:lpstr>
      <vt:lpstr>Tham khảo</vt:lpstr>
      <vt:lpstr>PowerPoint Presentation</vt:lpstr>
      <vt:lpstr>ERD đầy đủ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Trang chủ</vt:lpstr>
      <vt:lpstr>(1) Header</vt:lpstr>
      <vt:lpstr>(3) Footer</vt:lpstr>
      <vt:lpstr>Trang chủ</vt:lpstr>
      <vt:lpstr>Trang chủ</vt:lpstr>
      <vt:lpstr>Trang chủ</vt:lpstr>
      <vt:lpstr>Trang các sản phẩm</vt:lpstr>
      <vt:lpstr>Trang các sản phẩm</vt:lpstr>
      <vt:lpstr>Trang các sản phẩm</vt:lpstr>
      <vt:lpstr>Trang chi tiết sản phẩm</vt:lpstr>
      <vt:lpstr>Trang chi tiết sản phẩm</vt:lpstr>
      <vt:lpstr>Trang chi tiết sản phẩm</vt:lpstr>
      <vt:lpstr>Trang đăng tin</vt:lpstr>
      <vt:lpstr>Trang cửa hàng của tôi</vt:lpstr>
      <vt:lpstr>Trang Matching</vt:lpstr>
      <vt:lpstr>Trang Xem sau</vt:lpstr>
      <vt:lpstr>Trang Bản đồ</vt:lpstr>
      <vt:lpstr>Trang thông tin cá nhân</vt:lpstr>
      <vt:lpstr>Trang đăng nhập</vt:lpstr>
      <vt:lpstr>Trang đăng ký</vt:lpstr>
      <vt:lpstr>Trang quên mật khẩu</vt:lpstr>
      <vt:lpstr>Nâng cấp tài khoản</vt:lpstr>
      <vt:lpstr>Nâng cấp tài khoản</vt:lpstr>
      <vt:lpstr>Người quản lý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ChouTruong</dc:creator>
  <cp:lastModifiedBy>ChouTruong</cp:lastModifiedBy>
  <cp:revision>61</cp:revision>
  <dcterms:created xsi:type="dcterms:W3CDTF">2017-06-03T09:08:53Z</dcterms:created>
  <dcterms:modified xsi:type="dcterms:W3CDTF">2017-06-19T08:58:55Z</dcterms:modified>
</cp:coreProperties>
</file>